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  <p:sldMasterId id="2147483720" r:id="rId2"/>
    <p:sldMasterId id="2147483746" r:id="rId3"/>
  </p:sldMasterIdLst>
  <p:notesMasterIdLst>
    <p:notesMasterId r:id="rId36"/>
  </p:notesMasterIdLst>
  <p:sldIdLst>
    <p:sldId id="285" r:id="rId4"/>
    <p:sldId id="298" r:id="rId5"/>
    <p:sldId id="300" r:id="rId6"/>
    <p:sldId id="362" r:id="rId7"/>
    <p:sldId id="314" r:id="rId8"/>
    <p:sldId id="387" r:id="rId9"/>
    <p:sldId id="302" r:id="rId10"/>
    <p:sldId id="369" r:id="rId11"/>
    <p:sldId id="388" r:id="rId12"/>
    <p:sldId id="370" r:id="rId13"/>
    <p:sldId id="366" r:id="rId14"/>
    <p:sldId id="367" r:id="rId15"/>
    <p:sldId id="364" r:id="rId16"/>
    <p:sldId id="368" r:id="rId17"/>
    <p:sldId id="277" r:id="rId18"/>
    <p:sldId id="372" r:id="rId19"/>
    <p:sldId id="373" r:id="rId20"/>
    <p:sldId id="374" r:id="rId21"/>
    <p:sldId id="375" r:id="rId22"/>
    <p:sldId id="376" r:id="rId23"/>
    <p:sldId id="378" r:id="rId24"/>
    <p:sldId id="379" r:id="rId25"/>
    <p:sldId id="377" r:id="rId26"/>
    <p:sldId id="380" r:id="rId27"/>
    <p:sldId id="381" r:id="rId28"/>
    <p:sldId id="382" r:id="rId29"/>
    <p:sldId id="383" r:id="rId30"/>
    <p:sldId id="389" r:id="rId31"/>
    <p:sldId id="384" r:id="rId32"/>
    <p:sldId id="385" r:id="rId33"/>
    <p:sldId id="386" r:id="rId34"/>
    <p:sldId id="294" r:id="rId35"/>
  </p:sldIdLst>
  <p:sldSz cx="9144000" cy="6858000" type="screen4x3"/>
  <p:notesSz cx="6858000" cy="9144000"/>
  <p:embeddedFontLs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.VnVogueH"/>
      <p:regular r:id="rId41"/>
    </p:embeddedFont>
    <p:embeddedFont>
      <p:font typeface="Engravers MT" pitchFamily="18" charset="0"/>
      <p:regular r:id="rId42"/>
    </p:embeddedFont>
    <p:embeddedFont>
      <p:font typeface="Arial Black" pitchFamily="34" charset="0"/>
      <p:bold r:id="rId43"/>
    </p:embeddedFont>
    <p:embeddedFont>
      <p:font typeface="Algerian" pitchFamily="82" charset="0"/>
      <p:regular r:id="rId44"/>
    </p:embeddedFont>
    <p:embeddedFont>
      <p:font typeface="Arial Narrow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00"/>
    <a:srgbClr val="00FF00"/>
    <a:srgbClr val="66FFFF"/>
    <a:srgbClr val="FF99FF"/>
    <a:srgbClr val="73998F"/>
    <a:srgbClr val="960000"/>
    <a:srgbClr val="E4E3EB"/>
    <a:srgbClr val="006699"/>
    <a:srgbClr val="33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91" autoAdjust="0"/>
    <p:restoredTop sz="99467" autoAdjust="0"/>
  </p:normalViewPr>
  <p:slideViewPr>
    <p:cSldViewPr>
      <p:cViewPr>
        <p:scale>
          <a:sx n="66" d="100"/>
          <a:sy n="66" d="100"/>
        </p:scale>
        <p:origin x="-1260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23C3BA-94AE-4046-AA06-F93820E9F1C7}" type="doc">
      <dgm:prSet loTypeId="urn:microsoft.com/office/officeart/2005/8/layout/h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6EE5D4-B65A-413D-9ED1-F4F0F1BABB7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800" b="1" dirty="0" smtClean="0">
              <a:solidFill>
                <a:srgbClr val="FF0000"/>
              </a:solidFill>
              <a:latin typeface="Arial Narrow" pitchFamily="34" charset="0"/>
            </a:rPr>
            <a:t>WE </a:t>
          </a:r>
        </a:p>
        <a:p>
          <a:pPr>
            <a:lnSpc>
              <a:spcPct val="150000"/>
            </a:lnSpc>
          </a:pPr>
          <a:r>
            <a:rPr lang="en-US" sz="2800" b="1" dirty="0" smtClean="0">
              <a:solidFill>
                <a:srgbClr val="FF0000"/>
              </a:solidFill>
              <a:latin typeface="Arial Narrow" pitchFamily="34" charset="0"/>
            </a:rPr>
            <a:t>HAVE TO PROTECT WHAT WE HAVE</a:t>
          </a:r>
          <a:endParaRPr lang="en-US" sz="28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11CB2247-FB44-4F6E-936A-E2E6CA469A24}" type="parTrans" cxnId="{D0E86AF7-AF79-4AD9-A78F-740B2EA377DA}">
      <dgm:prSet/>
      <dgm:spPr/>
      <dgm:t>
        <a:bodyPr/>
        <a:lstStyle/>
        <a:p>
          <a:endParaRPr lang="en-US"/>
        </a:p>
      </dgm:t>
    </dgm:pt>
    <dgm:pt modelId="{BAC10F20-DA8F-4F1E-AE55-F6176EDECF45}" type="sibTrans" cxnId="{D0E86AF7-AF79-4AD9-A78F-740B2EA377DA}">
      <dgm:prSet/>
      <dgm:spPr/>
      <dgm:t>
        <a:bodyPr/>
        <a:lstStyle/>
        <a:p>
          <a:endParaRPr lang="en-US"/>
        </a:p>
      </dgm:t>
    </dgm:pt>
    <dgm:pt modelId="{6EF607EE-6BED-4FF7-A394-A70EBE51A724}">
      <dgm:prSet phldrT="[Text]" custT="1"/>
      <dgm:spPr>
        <a:solidFill>
          <a:srgbClr val="FF000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800" b="1" dirty="0" smtClean="0">
              <a:solidFill>
                <a:srgbClr val="FFFF00"/>
              </a:solidFill>
              <a:latin typeface="Arial Narrow" pitchFamily="34" charset="0"/>
            </a:rPr>
            <a:t>WE </a:t>
          </a:r>
        </a:p>
        <a:p>
          <a:pPr>
            <a:lnSpc>
              <a:spcPct val="150000"/>
            </a:lnSpc>
          </a:pPr>
          <a:r>
            <a:rPr lang="en-US" sz="2800" b="1" smtClean="0">
              <a:solidFill>
                <a:srgbClr val="FFFF00"/>
              </a:solidFill>
              <a:latin typeface="Arial Narrow" pitchFamily="34" charset="0"/>
            </a:rPr>
            <a:t>SHOULD  DO THE USEFUL THINGS </a:t>
          </a:r>
          <a:endParaRPr lang="en-US" sz="2800" b="1" dirty="0">
            <a:solidFill>
              <a:srgbClr val="FFFF00"/>
            </a:solidFill>
            <a:latin typeface="Arial Narrow" pitchFamily="34" charset="0"/>
          </a:endParaRPr>
        </a:p>
      </dgm:t>
    </dgm:pt>
    <dgm:pt modelId="{E0B4239D-49F5-4D89-89C6-20E9446F5576}" type="sibTrans" cxnId="{7FC81926-09AB-47BE-8931-42B62C49D116}">
      <dgm:prSet/>
      <dgm:spPr/>
      <dgm:t>
        <a:bodyPr/>
        <a:lstStyle/>
        <a:p>
          <a:endParaRPr lang="en-US"/>
        </a:p>
      </dgm:t>
    </dgm:pt>
    <dgm:pt modelId="{9BFD4FDC-2FBB-46BF-A093-1781E723F1EB}" type="parTrans" cxnId="{7FC81926-09AB-47BE-8931-42B62C49D116}">
      <dgm:prSet/>
      <dgm:spPr/>
      <dgm:t>
        <a:bodyPr/>
        <a:lstStyle/>
        <a:p>
          <a:endParaRPr lang="en-US"/>
        </a:p>
      </dgm:t>
    </dgm:pt>
    <dgm:pt modelId="{7CDA05FD-82BD-453C-865E-614259D74840}">
      <dgm:prSet phldrT="[Text]" custT="1"/>
      <dgm:spPr>
        <a:solidFill>
          <a:srgbClr val="00FF0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800" b="1" dirty="0" smtClean="0">
              <a:solidFill>
                <a:srgbClr val="FF0000"/>
              </a:solidFill>
              <a:latin typeface="Arial Narrow" pitchFamily="34" charset="0"/>
            </a:rPr>
            <a:t>WE HAVE TO STUDY HARD</a:t>
          </a:r>
          <a:endParaRPr lang="en-US" sz="28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F221DA45-8B07-41FB-83BD-06421DE1F6EF}" type="sibTrans" cxnId="{A30AFF9F-E73F-494A-9F84-2E4C5398D1CD}">
      <dgm:prSet/>
      <dgm:spPr/>
      <dgm:t>
        <a:bodyPr/>
        <a:lstStyle/>
        <a:p>
          <a:endParaRPr lang="en-US"/>
        </a:p>
      </dgm:t>
    </dgm:pt>
    <dgm:pt modelId="{7CABE8DA-5559-4F1F-AA54-36D6FA0B870D}" type="parTrans" cxnId="{A30AFF9F-E73F-494A-9F84-2E4C5398D1CD}">
      <dgm:prSet/>
      <dgm:spPr/>
      <dgm:t>
        <a:bodyPr/>
        <a:lstStyle/>
        <a:p>
          <a:endParaRPr lang="en-US"/>
        </a:p>
      </dgm:t>
    </dgm:pt>
    <dgm:pt modelId="{596C0FA4-0740-49AC-84AB-6754B45DAE78}" type="pres">
      <dgm:prSet presAssocID="{1523C3BA-94AE-4046-AA06-F93820E9F1C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E2BF57-4AB6-4DA8-B79B-4E436D6A7557}" type="pres">
      <dgm:prSet presAssocID="{DD6EE5D4-B65A-413D-9ED1-F4F0F1BABB7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AA250E-ECBF-41D8-B05C-621D69C70254}" type="pres">
      <dgm:prSet presAssocID="{BAC10F20-DA8F-4F1E-AE55-F6176EDECF45}" presName="sibTrans" presStyleCnt="0"/>
      <dgm:spPr/>
    </dgm:pt>
    <dgm:pt modelId="{53684D37-0642-4E7E-9A8D-989702BC32C8}" type="pres">
      <dgm:prSet presAssocID="{7CDA05FD-82BD-453C-865E-614259D7484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2D148-DE6F-4A03-8B94-405BBD8843D4}" type="pres">
      <dgm:prSet presAssocID="{F221DA45-8B07-41FB-83BD-06421DE1F6EF}" presName="sibTrans" presStyleCnt="0"/>
      <dgm:spPr/>
    </dgm:pt>
    <dgm:pt modelId="{5B4675DD-A71C-43A9-B29D-6AC8246D2574}" type="pres">
      <dgm:prSet presAssocID="{6EF607EE-6BED-4FF7-A394-A70EBE51A72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737266-DB87-4C36-8AC0-9BE797206B3E}" type="presOf" srcId="{6EF607EE-6BED-4FF7-A394-A70EBE51A724}" destId="{5B4675DD-A71C-43A9-B29D-6AC8246D2574}" srcOrd="0" destOrd="0" presId="urn:microsoft.com/office/officeart/2005/8/layout/hList6"/>
    <dgm:cxn modelId="{9F6ED50F-B4FD-4102-AB43-558931760FE1}" type="presOf" srcId="{DD6EE5D4-B65A-413D-9ED1-F4F0F1BABB75}" destId="{A8E2BF57-4AB6-4DA8-B79B-4E436D6A7557}" srcOrd="0" destOrd="0" presId="urn:microsoft.com/office/officeart/2005/8/layout/hList6"/>
    <dgm:cxn modelId="{7FC81926-09AB-47BE-8931-42B62C49D116}" srcId="{1523C3BA-94AE-4046-AA06-F93820E9F1C7}" destId="{6EF607EE-6BED-4FF7-A394-A70EBE51A724}" srcOrd="2" destOrd="0" parTransId="{9BFD4FDC-2FBB-46BF-A093-1781E723F1EB}" sibTransId="{E0B4239D-49F5-4D89-89C6-20E9446F5576}"/>
    <dgm:cxn modelId="{A30AFF9F-E73F-494A-9F84-2E4C5398D1CD}" srcId="{1523C3BA-94AE-4046-AA06-F93820E9F1C7}" destId="{7CDA05FD-82BD-453C-865E-614259D74840}" srcOrd="1" destOrd="0" parTransId="{7CABE8DA-5559-4F1F-AA54-36D6FA0B870D}" sibTransId="{F221DA45-8B07-41FB-83BD-06421DE1F6EF}"/>
    <dgm:cxn modelId="{338D7504-FA56-406F-A6D7-2C566B2EF07C}" type="presOf" srcId="{7CDA05FD-82BD-453C-865E-614259D74840}" destId="{53684D37-0642-4E7E-9A8D-989702BC32C8}" srcOrd="0" destOrd="0" presId="urn:microsoft.com/office/officeart/2005/8/layout/hList6"/>
    <dgm:cxn modelId="{D0E86AF7-AF79-4AD9-A78F-740B2EA377DA}" srcId="{1523C3BA-94AE-4046-AA06-F93820E9F1C7}" destId="{DD6EE5D4-B65A-413D-9ED1-F4F0F1BABB75}" srcOrd="0" destOrd="0" parTransId="{11CB2247-FB44-4F6E-936A-E2E6CA469A24}" sibTransId="{BAC10F20-DA8F-4F1E-AE55-F6176EDECF45}"/>
    <dgm:cxn modelId="{24D8E2EC-5F2E-4EA6-9F19-C40C5CF29479}" type="presOf" srcId="{1523C3BA-94AE-4046-AA06-F93820E9F1C7}" destId="{596C0FA4-0740-49AC-84AB-6754B45DAE78}" srcOrd="0" destOrd="0" presId="urn:microsoft.com/office/officeart/2005/8/layout/hList6"/>
    <dgm:cxn modelId="{CF38A046-F57B-4B29-B338-747FBB9E0E42}" type="presParOf" srcId="{596C0FA4-0740-49AC-84AB-6754B45DAE78}" destId="{A8E2BF57-4AB6-4DA8-B79B-4E436D6A7557}" srcOrd="0" destOrd="0" presId="urn:microsoft.com/office/officeart/2005/8/layout/hList6"/>
    <dgm:cxn modelId="{8D80F096-8103-4C88-BBF3-435F54E8C8B5}" type="presParOf" srcId="{596C0FA4-0740-49AC-84AB-6754B45DAE78}" destId="{B6AA250E-ECBF-41D8-B05C-621D69C70254}" srcOrd="1" destOrd="0" presId="urn:microsoft.com/office/officeart/2005/8/layout/hList6"/>
    <dgm:cxn modelId="{366E114D-1458-44DC-967F-4CDAED46FB16}" type="presParOf" srcId="{596C0FA4-0740-49AC-84AB-6754B45DAE78}" destId="{53684D37-0642-4E7E-9A8D-989702BC32C8}" srcOrd="2" destOrd="0" presId="urn:microsoft.com/office/officeart/2005/8/layout/hList6"/>
    <dgm:cxn modelId="{8879CDB2-FFF5-4C9A-9682-500E3C5344E2}" type="presParOf" srcId="{596C0FA4-0740-49AC-84AB-6754B45DAE78}" destId="{D742D148-DE6F-4A03-8B94-405BBD8843D4}" srcOrd="3" destOrd="0" presId="urn:microsoft.com/office/officeart/2005/8/layout/hList6"/>
    <dgm:cxn modelId="{E7A7C3FA-5746-4E65-9C26-0460DB60ABC5}" type="presParOf" srcId="{596C0FA4-0740-49AC-84AB-6754B45DAE78}" destId="{5B4675DD-A71C-43A9-B29D-6AC8246D2574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59CD5-3BE3-4C18-9CAD-8A6F83285C55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59384-2EB0-4838-A1AA-77A74BC284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9812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59384-2EB0-4838-A1AA-77A74BC2844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201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59384-2EB0-4838-A1AA-77A74BC2844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2017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59384-2EB0-4838-A1AA-77A74BC2844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2017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59384-2EB0-4838-A1AA-77A74BC2844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2017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59384-2EB0-4838-A1AA-77A74BC2844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2017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59384-2EB0-4838-A1AA-77A74BC2844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2017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59384-2EB0-4838-A1AA-77A74BC2844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201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5153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721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3802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FBC66-2234-4234-9175-8BEDB9FC01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9290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713CE-D3A7-485A-B19F-4568622072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2831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8B3D5-F038-49C6-BCF0-BB7D326FEA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3777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53F72-D1BF-47AD-830D-960A120BF4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790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F81F1-B207-4570-8C47-A0F79571F2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5726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11482-F7A9-434C-8AA0-54D1587BBF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7511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22AF8-D25E-4460-A5B2-F9742F1154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7884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C85FD-7774-47C1-B1EA-A9985C74D7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285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4694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26B85-BBDB-4DBD-A603-07BFF243A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2173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D822C-D983-4C00-B5E2-9CCD89B90B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3081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391F4-87FE-4D28-AECA-F12FEEBB0F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1955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865AEA2-16AC-4D2C-887B-9F0B3B77E3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5644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BB0E6A-C682-4F33-B206-CC8D8EB975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2009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49686C-696F-495D-A3E4-299C45EB6DBC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12/19/2017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14540-869D-4626-94B1-5B0BE449F788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7BA1DC-A619-4880-93CD-C83C9B02094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12/19/2017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22C40A-B962-4D8D-9E6F-45E9881C6832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DE7E1-B334-458F-882E-C5ADB7E59ECC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12/19/2017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6C20BA-BC28-49F9-9468-844D7A20382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4F3B5-7F8B-4D40-AAD6-AE500FBEF2EA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12/19/2017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ABDB3-977E-49B9-BEAE-FCD158D3E019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0DBF64-B4A6-434D-82B3-E0EEFABDA673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12/19/2017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2C298-DB48-4668-84AE-3040F2278CAC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447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9DEA7-0639-48D7-BE5F-B65B18B9AAEA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12/19/2017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B2EF2-928A-47B5-B663-406D718251E1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ED526A-E68C-452B-B691-5F8233232EB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12/19/2017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48794-40C4-4290-A115-1789FD13495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35A00A-9B95-497F-81FC-EBFB7559DEB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12/19/2017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AFDFD-8756-4AD4-8F1F-A60498403F9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E34059-0655-4A2A-99C0-0D284DB5BCD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12/19/2017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DFEF5-57EC-47B7-8BE8-E723C716085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76898D-CA28-4015-BEC0-EBB44B70349D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12/19/2017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97F51D-3113-4AEB-B8A9-C5BA8CA05334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C90952-ED6B-4222-BC96-81C2DF8E856A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12/19/2017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CE7B9-8A96-461E-B205-EE0E03F27C0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014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493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715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506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500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384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345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AD93E3-F2BD-4EDA-84A1-EFA6CE2363C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044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690F7-04CB-44AE-8F20-AEFF6DAD503B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9F5D1-4F73-4981-9DCB-4C268A6A48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10" Type="http://schemas.openxmlformats.org/officeDocument/2006/relationships/image" Target="../media/image6.gif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6.gif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5.jpeg"/><Relationship Id="rId5" Type="http://schemas.openxmlformats.org/officeDocument/2006/relationships/image" Target="../media/image23.jpeg"/><Relationship Id="rId10" Type="http://schemas.openxmlformats.org/officeDocument/2006/relationships/image" Target="../media/image6.gif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11" Type="http://schemas.openxmlformats.org/officeDocument/2006/relationships/image" Target="../media/image31.jpeg"/><Relationship Id="rId5" Type="http://schemas.openxmlformats.org/officeDocument/2006/relationships/image" Target="../media/image23.jpeg"/><Relationship Id="rId10" Type="http://schemas.openxmlformats.org/officeDocument/2006/relationships/image" Target="../media/image6.gif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slide" Target="slide27.xml"/><Relationship Id="rId3" Type="http://schemas.openxmlformats.org/officeDocument/2006/relationships/slide" Target="slide22.xml"/><Relationship Id="rId7" Type="http://schemas.openxmlformats.org/officeDocument/2006/relationships/slide" Target="slide24.xml"/><Relationship Id="rId12" Type="http://schemas.openxmlformats.org/officeDocument/2006/relationships/image" Target="../media/image17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jpeg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0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slide" Target="slide25.xml"/><Relationship Id="rId1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7.gif"/><Relationship Id="rId7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40.gif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41.gif"/><Relationship Id="rId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7.xml"/><Relationship Id="rId7" Type="http://schemas.microsoft.com/office/2007/relationships/hdphoto" Target="../media/hdphoto4.wdp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2.png"/><Relationship Id="rId4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40.gif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41.gif"/><Relationship Id="rId4" Type="http://schemas.openxmlformats.org/officeDocument/2006/relationships/slide" Target="slide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7.xml"/><Relationship Id="rId7" Type="http://schemas.microsoft.com/office/2007/relationships/hdphoto" Target="../media/hdphoto4.wdp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2.png"/><Relationship Id="rId4" Type="http://schemas.openxmlformats.org/officeDocument/2006/relationships/image" Target="../media/image4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7.xml"/><Relationship Id="rId7" Type="http://schemas.microsoft.com/office/2007/relationships/hdphoto" Target="../media/hdphoto4.wdp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2.png"/><Relationship Id="rId4" Type="http://schemas.openxmlformats.org/officeDocument/2006/relationships/image" Target="../media/image4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jpeg"/><Relationship Id="rId10" Type="http://schemas.openxmlformats.org/officeDocument/2006/relationships/image" Target="../media/image6.gif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2.wmv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1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microsoft.com/office/2007/relationships/hdphoto" Target="../media/hdphoto4.wdp"/><Relationship Id="rId2" Type="http://schemas.openxmlformats.org/officeDocument/2006/relationships/slide" Target="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31.xml"/><Relationship Id="rId1" Type="http://schemas.openxmlformats.org/officeDocument/2006/relationships/video" Target="../media/media13.wmv"/><Relationship Id="rId5" Type="http://schemas.openxmlformats.org/officeDocument/2006/relationships/image" Target="../media/image43.png"/><Relationship Id="rId4" Type="http://schemas.microsoft.com/office/2007/relationships/media" Target="../media/media13.wm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2.wmv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1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10" Type="http://schemas.openxmlformats.org/officeDocument/2006/relationships/image" Target="../media/image6.gif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10" Type="http://schemas.openxmlformats.org/officeDocument/2006/relationships/image" Target="../media/image6.gif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uyển chọn 5 hình ảnh giáng sinh noel 2017 – 2018 đẹp mê 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610586" y="5068669"/>
            <a:ext cx="59228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WELCOME TO OUR CLASS 9A2</a:t>
            </a:r>
            <a:endParaRPr lang="en-US" sz="36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990600" y="914400"/>
            <a:ext cx="7162800" cy="5334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kern="1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KHUONG MAI SECONDARY SCHOOL</a:t>
            </a:r>
            <a:endParaRPr lang="en-US" sz="6000" b="1" kern="1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Picture 17" descr="images_1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30" y="2186076"/>
            <a:ext cx="1106170" cy="82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images_15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99549"/>
            <a:ext cx="907863" cy="824302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51" y="2632622"/>
            <a:ext cx="2781870" cy="1592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30" y="2785022"/>
            <a:ext cx="2781870" cy="1592757"/>
          </a:xfrm>
          <a:prstGeom prst="rect">
            <a:avLst/>
          </a:prstGeom>
        </p:spPr>
      </p:pic>
      <p:pic>
        <p:nvPicPr>
          <p:cNvPr id="12" name="Picture 29" descr="Picture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06" y="735202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6" descr="Picture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243054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3" descr="Picture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39" y="313531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5" descr="Picture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05" y="1288256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9" descr="Picture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4988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6" descr="Picture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81051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3" descr="Picture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3988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5" descr="Picture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05" y="234773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816647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38600"/>
            <a:ext cx="175260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200"/>
            <a:ext cx="2362201" cy="1219200"/>
          </a:xfrm>
          <a:prstGeom prst="rect">
            <a:avLst/>
          </a:prstGeom>
        </p:spPr>
      </p:pic>
      <p:pic>
        <p:nvPicPr>
          <p:cNvPr id="13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334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08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318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86000" y="293506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Engravers MT" pitchFamily="18" charset="0"/>
              </a:rPr>
              <a:t>2. grammar</a:t>
            </a:r>
            <a:endParaRPr lang="en-US" sz="3600" b="1" dirty="0">
              <a:solidFill>
                <a:srgbClr val="0000CC"/>
              </a:solidFill>
              <a:latin typeface="Engravers MT" pitchFamily="18" charset="0"/>
            </a:endParaRPr>
          </a:p>
        </p:txBody>
      </p:sp>
      <p:pic>
        <p:nvPicPr>
          <p:cNvPr id="22" name="Picture 21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4191000"/>
            <a:ext cx="1752600" cy="2438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457200"/>
            <a:ext cx="2362201" cy="1219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2362201" cy="1219200"/>
          </a:xfrm>
          <a:prstGeom prst="rect">
            <a:avLst/>
          </a:prstGeom>
        </p:spPr>
      </p:pic>
      <p:pic>
        <p:nvPicPr>
          <p:cNvPr id="2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28844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10200"/>
            <a:ext cx="1752600" cy="106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457201"/>
            <a:ext cx="1476376" cy="762000"/>
          </a:xfrm>
          <a:prstGeom prst="rect">
            <a:avLst/>
          </a:prstGeom>
        </p:spPr>
      </p:pic>
      <p:pic>
        <p:nvPicPr>
          <p:cNvPr id="13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334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0864"/>
            <a:ext cx="309562" cy="27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85801"/>
            <a:ext cx="333375" cy="29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31864"/>
            <a:ext cx="309562" cy="27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1"/>
            <a:ext cx="714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04800" y="4611469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What had they done before 10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a.m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yesterday?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5486400"/>
            <a:ext cx="1752600" cy="1143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1"/>
            <a:ext cx="1476376" cy="76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57201"/>
            <a:ext cx="1476376" cy="762000"/>
          </a:xfrm>
          <a:prstGeom prst="rect">
            <a:avLst/>
          </a:prstGeom>
        </p:spPr>
      </p:pic>
      <p:pic>
        <p:nvPicPr>
          <p:cNvPr id="2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Kết quả hình ảnh cho hinh anh dang doc sac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" y="228600"/>
            <a:ext cx="8759825" cy="4152900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381000" y="1066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228600" y="304800"/>
            <a:ext cx="2590800" cy="838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Before  10 </a:t>
            </a:r>
            <a:r>
              <a:rPr lang="en-US" dirty="0" err="1" smtClean="0">
                <a:solidFill>
                  <a:srgbClr val="FF0000"/>
                </a:solidFill>
              </a:rPr>
              <a:t>a.m</a:t>
            </a:r>
            <a:r>
              <a:rPr lang="en-US" dirty="0" smtClean="0">
                <a:solidFill>
                  <a:srgbClr val="FF0000"/>
                </a:solidFill>
              </a:rPr>
              <a:t> yesterday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33600" y="52578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They had read books.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8844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10200"/>
            <a:ext cx="1752600" cy="106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457201"/>
            <a:ext cx="1476376" cy="762000"/>
          </a:xfrm>
          <a:prstGeom prst="rect">
            <a:avLst/>
          </a:prstGeom>
        </p:spPr>
      </p:pic>
      <p:pic>
        <p:nvPicPr>
          <p:cNvPr id="13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334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0864"/>
            <a:ext cx="309562" cy="27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85801"/>
            <a:ext cx="333375" cy="29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31864"/>
            <a:ext cx="309562" cy="27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1"/>
            <a:ext cx="714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33400" y="4572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What had she done before she went out?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5486400"/>
            <a:ext cx="1752600" cy="1143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1"/>
            <a:ext cx="1476376" cy="76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57201"/>
            <a:ext cx="1476376" cy="762000"/>
          </a:xfrm>
          <a:prstGeom prst="rect">
            <a:avLst/>
          </a:prstGeom>
        </p:spPr>
      </p:pic>
      <p:pic>
        <p:nvPicPr>
          <p:cNvPr id="2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1"/>
            <a:ext cx="33337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381000" y="1066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905000" y="52578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She had played the piano.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186" name="Picture 2" descr="Kết quả hình ảnh cho hinh anh dang choi pian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5575" y="152400"/>
            <a:ext cx="8759825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28844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9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098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6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272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79725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9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082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29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ttp://tanthu.info/wp-content/uploads/2014/01/Hoa-mai-vang-ngay-tet-2014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45175" cy="1219200"/>
          </a:xfrm>
          <a:prstGeom prst="rect">
            <a:avLst/>
          </a:prstGeom>
          <a:noFill/>
        </p:spPr>
      </p:pic>
      <p:pic>
        <p:nvPicPr>
          <p:cNvPr id="19" name="Picture 9" descr="ROTSTAR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1STAR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2921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 descr="STAR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2819400"/>
            <a:ext cx="3429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ROTSTAR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1STAR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603250" cy="6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 descr="ROTSTAR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324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62000" y="1195626"/>
            <a:ext cx="861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They  had  read    books before 10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yesterday  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2000" y="1894582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She   had played the piano before she went out.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514600" y="1447800"/>
            <a:ext cx="0" cy="838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52600" y="1524000"/>
            <a:ext cx="0" cy="838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657600" y="1447800"/>
            <a:ext cx="0" cy="838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438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Engravers MT" pitchFamily="18" charset="0"/>
              </a:rPr>
              <a:t>PAST perfect</a:t>
            </a:r>
            <a:endParaRPr lang="en-US" sz="3600" b="1" dirty="0">
              <a:latin typeface="Engravers MT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2000" y="3054965"/>
            <a:ext cx="7696200" cy="243143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  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     FORM:   S   + HAD ( NOT)+  V ( PII) …….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                    HAD + S + V (  PII) ……………..?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                    WH + HAD + S + V ( PII) ……. ?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                    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7" name="Picture 26" descr="http://tanthu.info/wp-content/uploads/2014/01/Hoa-mai-vang-ngay-tet-2014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98825" y="5943600"/>
            <a:ext cx="1545175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845752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9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098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6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272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79725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9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082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 descr="Picture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29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ttp://tanthu.info/wp-content/uploads/2014/01/Hoa-mai-vang-ngay-tet-2014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76200" y="6096000"/>
            <a:ext cx="965734" cy="762000"/>
          </a:xfrm>
          <a:prstGeom prst="rect">
            <a:avLst/>
          </a:prstGeom>
          <a:noFill/>
        </p:spPr>
      </p:pic>
      <p:pic>
        <p:nvPicPr>
          <p:cNvPr id="19" name="Picture 9" descr="ROTSTAR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1STAR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2921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 descr="STAR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2819400"/>
            <a:ext cx="3429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ROTSTAR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1STAR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603250" cy="6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 descr="ROTSTAR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57200" y="762000"/>
            <a:ext cx="815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1.They/  repaint/   house/ before / 8a.m last Monday.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1000" y="18288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Students / go out  / before /  I / come.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90600" y="2286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Using past perfect  tense to write sentences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" y="28956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Before 1990s/ my dad / live /Ha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1000" y="3962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 My mom / go/ work / after / I / get up.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 descr="http://tanthu.info/wp-content/uploads/2014/01/Hoa-mai-vang-ngay-tet-2014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305800" y="6096000"/>
            <a:ext cx="965734" cy="7620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381000" y="51054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5. People/travel / bike / before / motorbike / be/ imported.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4800" y="1295400"/>
            <a:ext cx="883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=&gt; They had repainted their house before 8a.m last Monday.</a:t>
            </a:r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52400" y="2362200"/>
            <a:ext cx="845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=&gt;  Students had gone out before I came in.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28600" y="3429000"/>
            <a:ext cx="8229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=&gt; Before 1990s my dad had lived in Ha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28600" y="4572000"/>
            <a:ext cx="8534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=&gt; My mom went to work after I had gotten up.</a:t>
            </a:r>
          </a:p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28600" y="5638800"/>
            <a:ext cx="861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=&gt; People had travelled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by bikes before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motorbike was imported.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845752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5410200"/>
            <a:ext cx="7772400" cy="5847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B: She had eaten dinner.</a:t>
            </a:r>
            <a:endParaRPr lang="en-US" sz="3200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Kết quả hình ảnh cho hình ảnh nấu ă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8229600" cy="3733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-76200" y="4800600"/>
            <a:ext cx="967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A: What had she done before 7:30 yesterday evening?</a:t>
            </a:r>
            <a:endParaRPr lang="en-US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3048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LOOK AT THE PICTURE, WORK IN PAIR, ASK AND ANSWER 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62600" y="838200"/>
            <a:ext cx="30480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Before </a:t>
            </a:r>
            <a:r>
              <a:rPr lang="en-US" sz="20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7:30 yesterday evening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26838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38600"/>
            <a:ext cx="175260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200"/>
            <a:ext cx="2362201" cy="1219200"/>
          </a:xfrm>
          <a:prstGeom prst="rect">
            <a:avLst/>
          </a:prstGeom>
        </p:spPr>
      </p:pic>
      <p:pic>
        <p:nvPicPr>
          <p:cNvPr id="13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334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08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318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4191000"/>
            <a:ext cx="1752600" cy="2438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457200"/>
            <a:ext cx="2362201" cy="1219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2362201" cy="1219200"/>
          </a:xfrm>
          <a:prstGeom prst="rect">
            <a:avLst/>
          </a:prstGeom>
        </p:spPr>
      </p:pic>
      <p:pic>
        <p:nvPicPr>
          <p:cNvPr id="2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2" descr="Kết quả hình ảnh cho hình ảnh gọi điện thoạ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" y="381000"/>
            <a:ext cx="8455025" cy="6019800"/>
          </a:xfrm>
          <a:prstGeom prst="rect">
            <a:avLst/>
          </a:prstGeom>
          <a:noFill/>
        </p:spPr>
      </p:pic>
      <p:sp>
        <p:nvSpPr>
          <p:cNvPr id="39" name="Oval 38"/>
          <p:cNvSpPr/>
          <p:nvPr/>
        </p:nvSpPr>
        <p:spPr>
          <a:xfrm>
            <a:off x="304800" y="381000"/>
            <a:ext cx="36576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Before 8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last Monday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8844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AutoShape 2" descr="Kết quả hình ảnh cho hình ảnh ve tr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2" name="AutoShape 4" descr="Kết quả hình ảnh cho hình ảnh ve tr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4" name="AutoShape 6" descr="Kết quả hình ảnh cho hình ảnh ve tr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6" name="AutoShape 8" descr="Kết quả hình ảnh cho hình ảnh ve tr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8" name="AutoShape 10" descr="Kết quả hình ảnh cho hình ảnh ve tr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0" name="AutoShape 12" descr="Kết quả hình ảnh cho hình ảnh ve tr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2" name="AutoShape 14" descr="Kết quả hình ảnh cho hình ảnh ve tr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4" name="AutoShape 16" descr="Kết quả hình ảnh cho hình ảnh ve tr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6" name="AutoShape 18" descr="Kết quả hình ảnh cho hình ảnh ve tr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9348" name="Picture 20" descr="Kết quả hình ảnh cho hình ảnh ve tra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82000" cy="6096000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6705600" y="0"/>
            <a:ext cx="24384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Before learning math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AutoShape 2" descr="Kết quả hình ảnh cho hình ảnh choi the th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6" name="AutoShape 4" descr="Kết quả hình ảnh cho hình ảnh choi the th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0358" name="Picture 6" descr="Kết quả hình ảnh cho hình ảnh choi the th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82000" cy="61722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81000" y="381000"/>
            <a:ext cx="28956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Before  they went home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ết quả hình ảnh cho hình ảnh lam vu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373062"/>
            <a:ext cx="8759826" cy="6027738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5943600" y="381000"/>
            <a:ext cx="2895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Before she went to work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2875"/>
            <a:ext cx="4762500" cy="1076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274320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KIM’S GAME</a:t>
            </a:r>
            <a:endParaRPr lang="en-US" sz="5400" dirty="0"/>
          </a:p>
        </p:txBody>
      </p:sp>
    </p:spTree>
    <p:extLst>
      <p:ext uri="{BB962C8B-B14F-4D97-AF65-F5344CB8AC3E}">
        <p14:creationId xmlns="" xmlns:p14="http://schemas.microsoft.com/office/powerpoint/2010/main" val="2365170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ết quả hình ảnh cho hinh anh xem t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609600"/>
            <a:ext cx="8512628" cy="563880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6248400" y="76200"/>
            <a:ext cx="28194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Before she went to bed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rId2" action="ppaction://hlinksldjump"/>
          </p:cNvPr>
          <p:cNvSpPr/>
          <p:nvPr/>
        </p:nvSpPr>
        <p:spPr>
          <a:xfrm>
            <a:off x="2627304" y="253425"/>
            <a:ext cx="33810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LUCKY STORY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5842" name="AutoShape 2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AutoShape 8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0" name="AutoShape 10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2" name="AutoShape 12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6" name="AutoShape 16" descr="Kết quả hình ảnh cho hình ảnh dai bang an khe tra v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8" name="AutoShape 18" descr="Kết quả hình ảnh cho hình ảnh dai bang an khe tra v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2" name="AutoShape 32" descr="Kết quả hình ảnh cho hình ảnh truyện ong lao danh ca va con ca v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6" name="AutoShape 36" descr="Kết quả hình ảnh cho hình ảnh truyện tri kh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8" descr="Hình ảnh có liên qua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90600"/>
            <a:ext cx="3429000" cy="160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1" name="Picture 4" descr="Kết quả hình ảnh cho hinh anh duong ham danh cho nguoi di b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990600"/>
            <a:ext cx="3657600" cy="160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2" name="Picture 6" descr="Kết quả hình ảnh cho hinh anh cau vuo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2819400"/>
            <a:ext cx="3429000" cy="1752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3" name="Picture 10" descr="Kết quả hình ảnh cho hình ảnh tàu cao tốc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24400" y="2819400"/>
            <a:ext cx="3657600" cy="1752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4" name="Picture 18" descr="Kết quả hình ảnh cho hình ảnh hào giao tho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000" y="4800600"/>
            <a:ext cx="3429000" cy="1752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1266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2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4" name="Picture 10" descr="Kết quả hình ảnh cho hinh anh tau die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24400" y="4772025"/>
            <a:ext cx="3657600" cy="17811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39651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2057400" y="1295400"/>
            <a:ext cx="5562600" cy="2133600"/>
          </a:xfrm>
          <a:prstGeom prst="cloudCallout">
            <a:avLst>
              <a:gd name="adj1" fmla="val -22690"/>
              <a:gd name="adj2" fmla="val 31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400" dirty="0">
                <a:latin typeface="Arial" charset="0"/>
              </a:rPr>
              <a:t>LUCKY ANIMAL</a:t>
            </a:r>
          </a:p>
        </p:txBody>
      </p:sp>
      <p:pic>
        <p:nvPicPr>
          <p:cNvPr id="29699" name="Picture 3" descr="MOUS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62200" y="3276600"/>
            <a:ext cx="1981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MOUS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819400"/>
            <a:ext cx="2286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h5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44450"/>
            <a:ext cx="122396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Entertainment-02-jun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1275" y="44450"/>
            <a:ext cx="1447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an3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0"/>
            <a:ext cx="144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j0076227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24800" y="5749925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 descr="j0076227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88" y="5705475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2667000"/>
            <a:ext cx="82296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They ( study)……..…………    before they watched TV.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138178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.VnVogueH"/>
                <a:cs typeface="Times New Roman" pitchFamily="18" charset="0"/>
              </a:rPr>
              <a:t>Put the correct form of verb .</a:t>
            </a:r>
            <a:endParaRPr lang="en-US" sz="2800" dirty="0">
              <a:latin typeface=".VnVogueH"/>
              <a:cs typeface="Times New Roman" pitchFamily="18" charset="0"/>
            </a:endParaRPr>
          </a:p>
        </p:txBody>
      </p:sp>
      <p:pic>
        <p:nvPicPr>
          <p:cNvPr id="6" name="Picture 7" descr="an3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144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j0076227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j0076227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38600"/>
            <a:ext cx="1752600" cy="2438400"/>
          </a:xfrm>
          <a:prstGeom prst="rect">
            <a:avLst/>
          </a:prstGeom>
        </p:spPr>
      </p:pic>
      <p:pic>
        <p:nvPicPr>
          <p:cNvPr id="10" name="Picture 9" descr="images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4114800"/>
            <a:ext cx="1752600" cy="2438400"/>
          </a:xfrm>
          <a:prstGeom prst="rect">
            <a:avLst/>
          </a:prstGeom>
        </p:spPr>
      </p:pic>
      <p:sp>
        <p:nvSpPr>
          <p:cNvPr id="107522" name="AutoShape 2" descr="Kết quả hình ảnh cho hình ảnh hoat hinh CHO SOI TRONG CHUYEN CO BE QUANG KHAN 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4" name="AutoShape 4" descr="Kết quả hình ảnh cho hình ảnh hoat hinh CHO SOI TRONG CHUYEN CO BE QUANG KHAN 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76600" y="2858869"/>
            <a:ext cx="251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had studied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10668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Choose  a word to fill in the gap.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7526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 extended          nuclear           rich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6" name="Picture 7" descr="an3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0"/>
            <a:ext cx="144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j007622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j007622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38600"/>
            <a:ext cx="1752600" cy="2438400"/>
          </a:xfrm>
          <a:prstGeom prst="rect">
            <a:avLst/>
          </a:prstGeom>
        </p:spPr>
      </p:pic>
      <p:pic>
        <p:nvPicPr>
          <p:cNvPr id="10" name="Picture 9" descr="images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4114800"/>
            <a:ext cx="1752600" cy="243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25146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She didn’t  have much private because she lived in …………   family.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3505200"/>
            <a:ext cx="1981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extended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12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25866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Choose  a word to fill in the gap.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14378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High living          entertain themselves           tradition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6" name="Picture 7" descr="an3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144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j0076227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j0076227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38600"/>
            <a:ext cx="1752600" cy="2438400"/>
          </a:xfrm>
          <a:prstGeom prst="rect">
            <a:avLst/>
          </a:prstGeom>
        </p:spPr>
      </p:pic>
      <p:pic>
        <p:nvPicPr>
          <p:cNvPr id="10" name="Picture 9" descr="images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4114800"/>
            <a:ext cx="1752600" cy="243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28956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Children in my time used to ……………………… by playing with things they could find in nature.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3000" y="3581400"/>
            <a:ext cx="426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</a:rPr>
              <a:t>entertain themselves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2004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Most Asian countries place a great value on………………….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10668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Choose  a word to fill in the gap.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91518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respect for seniority     an acceptance     tram</a:t>
            </a:r>
            <a:endParaRPr lang="en-US" sz="3600" b="1" dirty="0">
              <a:solidFill>
                <a:srgbClr val="0000CC"/>
              </a:solidFill>
            </a:endParaRPr>
          </a:p>
        </p:txBody>
      </p:sp>
      <p:pic>
        <p:nvPicPr>
          <p:cNvPr id="6" name="Picture 7" descr="an3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0"/>
            <a:ext cx="144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j007622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j007622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38600"/>
            <a:ext cx="1752600" cy="2438400"/>
          </a:xfrm>
          <a:prstGeom prst="rect">
            <a:avLst/>
          </a:prstGeom>
        </p:spPr>
      </p:pic>
      <p:pic>
        <p:nvPicPr>
          <p:cNvPr id="10" name="Picture 9" descr="images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4114800"/>
            <a:ext cx="1752600" cy="2438400"/>
          </a:xfrm>
          <a:prstGeom prst="rect">
            <a:avLst/>
          </a:prstGeom>
        </p:spPr>
      </p:pic>
      <p:sp>
        <p:nvSpPr>
          <p:cNvPr id="109570" name="AutoShape 2" descr="Kết quả hình ảnh cho hình ảnh NGUOI ANH TRONG CHUYEN CAY K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43000" y="3733800"/>
            <a:ext cx="41148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</a:rPr>
              <a:t>respect for seniority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2990671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It’s a tradition in Viet Nam that the juniors have to ………    the seniors.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10668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Choose  a word to fill in the gap.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191518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         </a:t>
            </a:r>
            <a:r>
              <a:rPr lang="en-US" sz="3600" b="1" dirty="0" smtClean="0">
                <a:solidFill>
                  <a:srgbClr val="0000CC"/>
                </a:solidFill>
              </a:rPr>
              <a:t>generous      gentle         obey</a:t>
            </a:r>
            <a:endParaRPr lang="en-US" sz="3600" b="1" dirty="0">
              <a:solidFill>
                <a:srgbClr val="0000CC"/>
              </a:solidFill>
            </a:endParaRPr>
          </a:p>
        </p:txBody>
      </p:sp>
      <p:pic>
        <p:nvPicPr>
          <p:cNvPr id="6" name="Picture 7" descr="an3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0"/>
            <a:ext cx="144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j007622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j007622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38600"/>
            <a:ext cx="1752600" cy="2438400"/>
          </a:xfrm>
          <a:prstGeom prst="rect">
            <a:avLst/>
          </a:prstGeom>
        </p:spPr>
      </p:pic>
      <p:pic>
        <p:nvPicPr>
          <p:cNvPr id="10" name="Picture 9" descr="images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4114800"/>
            <a:ext cx="1752600" cy="2438400"/>
          </a:xfrm>
          <a:prstGeom prst="rect">
            <a:avLst/>
          </a:prstGeom>
        </p:spPr>
      </p:pic>
      <p:sp>
        <p:nvSpPr>
          <p:cNvPr id="109570" name="AutoShape 2" descr="Kết quả hình ảnh cho hình ảnh NGUOI ANH TRONG CHUYEN CAY K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14800" y="3657600"/>
            <a:ext cx="1371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00CC"/>
                </a:solidFill>
              </a:rPr>
              <a:t>obey</a:t>
            </a:r>
            <a:endParaRPr lang="en-US" sz="36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38600"/>
            <a:ext cx="175260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200"/>
            <a:ext cx="2362201" cy="1219200"/>
          </a:xfrm>
          <a:prstGeom prst="rect">
            <a:avLst/>
          </a:prstGeom>
        </p:spPr>
      </p:pic>
      <p:pic>
        <p:nvPicPr>
          <p:cNvPr id="13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334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08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318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81200" y="2325469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Engravers MT" pitchFamily="18" charset="0"/>
              </a:rPr>
              <a:t>3. speaking</a:t>
            </a:r>
            <a:endParaRPr lang="en-US" sz="3600" b="1" dirty="0">
              <a:solidFill>
                <a:srgbClr val="0000CC"/>
              </a:solidFill>
              <a:latin typeface="Engravers MT" pitchFamily="18" charset="0"/>
            </a:endParaRPr>
          </a:p>
        </p:txBody>
      </p:sp>
      <p:pic>
        <p:nvPicPr>
          <p:cNvPr id="22" name="Picture 21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4191000"/>
            <a:ext cx="1752600" cy="2438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457200"/>
            <a:ext cx="2362201" cy="1219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2362201" cy="1219200"/>
          </a:xfrm>
          <a:prstGeom prst="rect">
            <a:avLst/>
          </a:prstGeom>
        </p:spPr>
      </p:pic>
      <p:pic>
        <p:nvPicPr>
          <p:cNvPr id="2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28844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06514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Algerian" pitchFamily="82" charset="0"/>
              </a:rPr>
              <a:t>WORK IN GROUP</a:t>
            </a:r>
            <a:endParaRPr lang="en-US" sz="4000" b="1" dirty="0">
              <a:solidFill>
                <a:srgbClr val="0000CC"/>
              </a:solidFill>
              <a:latin typeface="Algerian" pitchFamily="82" charset="0"/>
            </a:endParaRPr>
          </a:p>
        </p:txBody>
      </p:sp>
      <p:sp>
        <p:nvSpPr>
          <p:cNvPr id="110594" name="AutoShape 2" descr="Kết quả hình ảnh cho HINH ANH TRONG CAU TRUYEN CAY K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8" name="AutoShape 6" descr="Kết quả hình ảnh cho HINH ANH TRONG CAU TRUYEN CAY K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0" name="AutoShape 8" descr="Kết quả hình ảnh cho HINH ANH TRONG CAU TRUYEN CAY K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419600" y="1447800"/>
            <a:ext cx="0" cy="5257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4800" y="1447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Group 1,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8200" y="1447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   Group 3,4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2550855"/>
            <a:ext cx="381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Talk about the changes of  school life in the past and now.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4953000" y="2603480"/>
            <a:ext cx="396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Talk about the changes of transport system  in the past and at the present.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7238" y="304800"/>
            <a:ext cx="36497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VogueH" pitchFamily="34" charset="0"/>
              </a:rPr>
              <a:t>KIM’S GAME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VogueH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59" y="4114800"/>
            <a:ext cx="1612054" cy="23622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8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7289" y="-190712"/>
            <a:ext cx="1521543" cy="2669879"/>
          </a:xfrm>
          <a:prstGeom prst="rect">
            <a:avLst/>
          </a:prstGeom>
        </p:spPr>
      </p:pic>
      <p:pic>
        <p:nvPicPr>
          <p:cNvPr id="3" name="Movie_0009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end="47923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752600" y="1143000"/>
            <a:ext cx="6477000" cy="4857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713754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75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3810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Narrow" pitchFamily="34" charset="0"/>
              </a:rPr>
              <a:t>WHAT SHOULD WE DO TO IMPROVE THE LIVING STANDARD ?</a:t>
            </a:r>
            <a:endParaRPr lang="en-US" sz="2800" b="1" dirty="0">
              <a:latin typeface="Arial Narrow" pitchFamily="34" charset="0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990600" y="1397000"/>
          <a:ext cx="7162800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2054" y="981670"/>
            <a:ext cx="4759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HOMEWORK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2452807"/>
            <a:ext cx="5334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0000CC"/>
                </a:solidFill>
              </a:rPr>
              <a:t>LEARN MORE NEWWORDS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rgbClr val="0000CC"/>
                </a:solidFill>
              </a:rPr>
              <a:t> STUDY AND TRY TO REMEMBER STRUCTURE:PAST CONTINUOUS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rgbClr val="0000CC"/>
                </a:solidFill>
              </a:rPr>
              <a:t> READING MORE BOOKS</a:t>
            </a:r>
          </a:p>
          <a:p>
            <a:endParaRPr lang="en-US" dirty="0"/>
          </a:p>
        </p:txBody>
      </p:sp>
      <p:pic>
        <p:nvPicPr>
          <p:cNvPr id="4" name="Picture 8" descr="j0076227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j0076227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1000" y="4419600"/>
            <a:ext cx="1752600" cy="2438400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3800" y="4419600"/>
            <a:ext cx="17526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534400" cy="6248400"/>
          </a:xfrm>
          <a:prstGeom prst="roundRect">
            <a:avLst>
              <a:gd name="adj" fmla="val 31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562015" y="381000"/>
            <a:ext cx="58293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for attending ours! </a:t>
            </a:r>
            <a:endParaRPr lang="en-US" sz="28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Movie_0006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6800" y="1143000"/>
            <a:ext cx="7086600" cy="4572000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657307" y="5943600"/>
            <a:ext cx="58293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FF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Good bye for now!</a:t>
            </a:r>
            <a:endParaRPr lang="en-US" sz="2800" b="1" cap="none" spc="0" dirty="0">
              <a:ln w="11430"/>
              <a:solidFill>
                <a:srgbClr val="FF99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25333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311065" y="0"/>
            <a:ext cx="40135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SUGGESTED ANSWERS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5842" name="AutoShape 2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AutoShape 8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0" name="AutoShape 10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2" name="AutoShape 12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6" name="AutoShape 16" descr="Kết quả hình ảnh cho hình ảnh dai bang an khe tra v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8" name="AutoShape 18" descr="Kết quả hình ảnh cho hình ảnh dai bang an khe tra v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2" name="AutoShape 32" descr="Kết quả hình ảnh cho hình ảnh truyện ong lao danh ca va con ca v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6" name="AutoShape 36" descr="Kết quả hình ảnh cho hình ảnh truyện tri kh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18" name="Picture 2" descr="Kết quả hình ảnh cho hinh anh nha tra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2819401" cy="144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4820" name="Picture 4" descr="Kết quả hình ảnh cho hinh anh duong ham danh cho nguoi di 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609600"/>
            <a:ext cx="2667000" cy="144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4822" name="Picture 6" descr="Kết quả hình ảnh cho hinh anh cau vu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609600"/>
            <a:ext cx="2743200" cy="14676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4824" name="Picture 8" descr="Hình ảnh có liên qu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667000"/>
            <a:ext cx="2819400" cy="14620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4826" name="Picture 10" descr="Kết quả hình ảnh cho hình ảnh tàu cao tố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667000"/>
            <a:ext cx="2667000" cy="1431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4828" name="AutoShape 12" descr="Kết quả hình ảnh cho hình ảnh gia dinh co nhieu the 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0" name="AutoShape 14" descr="Kết quả hình ảnh cho hình ảnh gia dinh co nhieu the 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32" name="Picture 16" descr="Kết quả hình ảnh cho hình ảnh gia dinh co nhieu the h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2667000"/>
            <a:ext cx="2743200" cy="144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4834" name="Picture 18" descr="Kết quả hình ảnh cho hình ảnh hào giao tho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724400"/>
            <a:ext cx="2667000" cy="160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" name="Picture 2" descr="Kết quả hình ảnh cho hinh anh dep cao s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4724400"/>
            <a:ext cx="2743200" cy="1676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4" descr="Kết quả hình ảnh cho hinh anh mai nha ngo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4724400"/>
            <a:ext cx="2743200" cy="1676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39651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1" y="3965160"/>
            <a:ext cx="1569829" cy="243563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8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6780" y="-89821"/>
            <a:ext cx="1256505" cy="2275936"/>
          </a:xfrm>
          <a:prstGeom prst="rect">
            <a:avLst/>
          </a:prstGeom>
        </p:spPr>
      </p:pic>
      <p:pic>
        <p:nvPicPr>
          <p:cNvPr id="2" name="Movie_0009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>
                  <p14:trim st="26730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19200" y="1181100"/>
            <a:ext cx="6781800" cy="5086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27238" y="304800"/>
            <a:ext cx="36497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VogueH" pitchFamily="34" charset="0"/>
              </a:rPr>
              <a:t>KIM’S GAME</a:t>
            </a:r>
            <a:endParaRPr lang="en-US" sz="40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VogueH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9271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773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311065" y="0"/>
            <a:ext cx="40135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SUGGESTED ANSWERS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5842" name="AutoShape 2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AutoShape 8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0" name="AutoShape 10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2" name="AutoShape 12" descr="Kết quả hình ảnh cho hình ảnh cô bé quàng khăn đ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6" name="AutoShape 16" descr="Kết quả hình ảnh cho hình ảnh dai bang an khe tra v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8" name="AutoShape 18" descr="Kết quả hình ảnh cho hình ảnh dai bang an khe tra v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2" name="AutoShape 32" descr="Kết quả hình ảnh cho hình ảnh truyện ong lao danh ca va con ca v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6" name="AutoShape 36" descr="Kết quả hình ảnh cho hình ảnh truyện tri kh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18" name="Picture 2" descr="Kết quả hình ảnh cho hinh anh nha tra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2819401" cy="144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4820" name="Picture 4" descr="Kết quả hình ảnh cho hinh anh duong ham danh cho nguoi di 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609600"/>
            <a:ext cx="2667000" cy="144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4822" name="Picture 6" descr="Kết quả hình ảnh cho hinh anh cau vu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609600"/>
            <a:ext cx="2743200" cy="14676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4824" name="Picture 8" descr="Hình ảnh có liên qu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667000"/>
            <a:ext cx="2819400" cy="14620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4826" name="Picture 10" descr="Kết quả hình ảnh cho hình ảnh tàu cao tố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667000"/>
            <a:ext cx="2667000" cy="1431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4828" name="AutoShape 12" descr="Kết quả hình ảnh cho hình ảnh gia dinh co nhieu the 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0" name="AutoShape 14" descr="Kết quả hình ảnh cho hình ảnh gia dinh co nhieu the 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32" name="Picture 16" descr="Kết quả hình ảnh cho hình ảnh gia dinh co nhieu the h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2667000"/>
            <a:ext cx="2743200" cy="144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4834" name="Picture 18" descr="Kết quả hình ảnh cho hình ảnh hào giao tho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724400"/>
            <a:ext cx="2667000" cy="160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" name="Picture 2" descr="Kết quả hình ảnh cho hinh anh dep cao s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4724400"/>
            <a:ext cx="2743200" cy="1676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4" descr="Kết quả hình ảnh cho hinh anh mai nha ngo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4724400"/>
            <a:ext cx="2743200" cy="1676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228600" y="20574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Thatched house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1400" y="2057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Underpass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81800" y="20574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Flyover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0" y="41148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Tunnel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40386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Skytrain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05600" y="634942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Tiled roof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62484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Trench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52800" y="63246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Rubber sandals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72200" y="40386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Extended family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9651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38600"/>
            <a:ext cx="175260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200"/>
            <a:ext cx="2362201" cy="1219200"/>
          </a:xfrm>
          <a:prstGeom prst="rect">
            <a:avLst/>
          </a:prstGeom>
        </p:spPr>
      </p:pic>
      <p:pic>
        <p:nvPicPr>
          <p:cNvPr id="13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334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08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318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95400" y="2173069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Engravers MT" pitchFamily="18" charset="0"/>
              </a:rPr>
              <a:t>PERIOD 53: REVISON</a:t>
            </a:r>
            <a:endParaRPr lang="en-US" sz="3600" b="1" dirty="0">
              <a:solidFill>
                <a:srgbClr val="0000CC"/>
              </a:solidFill>
              <a:latin typeface="Engravers MT" pitchFamily="18" charset="0"/>
            </a:endParaRPr>
          </a:p>
        </p:txBody>
      </p:sp>
      <p:pic>
        <p:nvPicPr>
          <p:cNvPr id="22" name="Picture 21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4191000"/>
            <a:ext cx="1752600" cy="2438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457200"/>
            <a:ext cx="2362201" cy="1219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2362201" cy="1219200"/>
          </a:xfrm>
          <a:prstGeom prst="rect">
            <a:avLst/>
          </a:prstGeom>
        </p:spPr>
      </p:pic>
      <p:pic>
        <p:nvPicPr>
          <p:cNvPr id="2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28844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38600"/>
            <a:ext cx="175260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200"/>
            <a:ext cx="2362201" cy="1219200"/>
          </a:xfrm>
          <a:prstGeom prst="rect">
            <a:avLst/>
          </a:prstGeom>
        </p:spPr>
      </p:pic>
      <p:pic>
        <p:nvPicPr>
          <p:cNvPr id="13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334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08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53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31863"/>
            <a:ext cx="4953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3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11430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57400" y="2935069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Engravers MT" pitchFamily="18" charset="0"/>
              </a:rPr>
              <a:t>1.vocabulary</a:t>
            </a:r>
            <a:endParaRPr lang="en-US" sz="3600" b="1" dirty="0">
              <a:solidFill>
                <a:srgbClr val="0000CC"/>
              </a:solidFill>
              <a:latin typeface="Engravers MT" pitchFamily="18" charset="0"/>
            </a:endParaRPr>
          </a:p>
        </p:txBody>
      </p:sp>
      <p:pic>
        <p:nvPicPr>
          <p:cNvPr id="22" name="Picture 21" descr="imag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7778" r="100000"/>
                    </a14:imgEffect>
                    <a14:imgEffect>
                      <a14:brightnessContrast bright="-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4191000"/>
            <a:ext cx="1752600" cy="2438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457200"/>
            <a:ext cx="2362201" cy="1219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12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2362201" cy="1219200"/>
          </a:xfrm>
          <a:prstGeom prst="rect">
            <a:avLst/>
          </a:prstGeom>
        </p:spPr>
      </p:pic>
      <p:pic>
        <p:nvPicPr>
          <p:cNvPr id="2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5" descr="Picture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33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28844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7620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Complete the following sentences with the right form of word/ phrases from the box.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000780"/>
            <a:ext cx="8153400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trenches      facilities     uniform   thatched house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764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Fifty years ago, we had very few schools and the rows of classrooms looked like……………….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667000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During wartime, all around the rows of classrooms there were………………..so that children could shelter from bombs.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4038600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3. Modern classrooms are well equipped with the</a:t>
            </a:r>
          </a:p>
          <a:p>
            <a:r>
              <a:rPr lang="en-US" sz="2800" dirty="0" smtClean="0"/>
              <a:t> various ………………. Including bookshelves, </a:t>
            </a:r>
          </a:p>
          <a:p>
            <a:r>
              <a:rPr lang="en-US" sz="2800" dirty="0" smtClean="0"/>
              <a:t>cassettes players or computers.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4864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4. In the past, school children didn’t often wear …………….. like they do to day.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181600" y="2133600"/>
            <a:ext cx="2743200" cy="426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thatched house.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31242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trenches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44196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facilities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5943600"/>
            <a:ext cx="1981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uniform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5&quot;/&gt;&lt;/object&gt;&lt;object type=&quot;3&quot; unique_id=&quot;10005&quot;&gt;&lt;property id=&quot;20148&quot; value=&quot;5&quot;/&gt;&lt;property id=&quot;20300&quot; value=&quot;Slide 2&quot;/&gt;&lt;property id=&quot;20307&quot; value=&quot;298&quot;/&gt;&lt;/object&gt;&lt;object type=&quot;3&quot; unique_id=&quot;10006&quot;&gt;&lt;property id=&quot;20148&quot; value=&quot;5&quot;/&gt;&lt;property id=&quot;20300&quot; value=&quot;Slide 3&quot;/&gt;&lt;property id=&quot;20307&quot; value=&quot;300&quot;/&gt;&lt;/object&gt;&lt;object type=&quot;3&quot; unique_id=&quot;10009&quot;&gt;&lt;property id=&quot;20148&quot; value=&quot;5&quot;/&gt;&lt;property id=&quot;20300&quot; value=&quot;Slide 12&quot;/&gt;&lt;property id=&quot;20307&quot; value=&quot;275&quot;/&gt;&lt;/object&gt;&lt;object type=&quot;3&quot; unique_id=&quot;10011&quot;&gt;&lt;property id=&quot;20148&quot; value=&quot;5&quot;/&gt;&lt;property id=&quot;20300&quot; value=&quot;Slide 13&quot;/&gt;&lt;property id=&quot;20307&quot; value=&quot;277&quot;/&gt;&lt;/object&gt;&lt;object type=&quot;3&quot; unique_id=&quot;10015&quot;&gt;&lt;property id=&quot;20148&quot; value=&quot;5&quot;/&gt;&lt;property id=&quot;20300&quot; value=&quot;Slide 14&quot;/&gt;&lt;property id=&quot;20307&quot; value=&quot;278&quot;/&gt;&lt;/object&gt;&lt;object type=&quot;3&quot; unique_id=&quot;10016&quot;&gt;&lt;property id=&quot;20148&quot; value=&quot;5&quot;/&gt;&lt;property id=&quot;20300&quot; value=&quot;Slide 15&quot;/&gt;&lt;property id=&quot;20307&quot; value=&quot;292&quot;/&gt;&lt;/object&gt;&lt;object type=&quot;3&quot; unique_id=&quot;10017&quot;&gt;&lt;property id=&quot;20148&quot; value=&quot;5&quot;/&gt;&lt;property id=&quot;20300&quot; value=&quot;Slide 17&quot;/&gt;&lt;property id=&quot;20307&quot; value=&quot;279&quot;/&gt;&lt;/object&gt;&lt;object type=&quot;3&quot; unique_id=&quot;10018&quot;&gt;&lt;property id=&quot;20148&quot; value=&quot;5&quot;/&gt;&lt;property id=&quot;20300&quot; value=&quot;Slide 16&quot;/&gt;&lt;property id=&quot;20307&quot; value=&quot;293&quot;/&gt;&lt;/object&gt;&lt;object type=&quot;3&quot; unique_id=&quot;10019&quot;&gt;&lt;property id=&quot;20148&quot; value=&quot;5&quot;/&gt;&lt;property id=&quot;20300&quot; value=&quot;Slide 18&quot;/&gt;&lt;property id=&quot;20307&quot; value=&quot;281&quot;/&gt;&lt;/object&gt;&lt;object type=&quot;3&quot; unique_id=&quot;10020&quot;&gt;&lt;property id=&quot;20148&quot; value=&quot;5&quot;/&gt;&lt;property id=&quot;20300&quot; value=&quot;Slide 30&quot;/&gt;&lt;property id=&quot;20307&quot; value=&quot;291&quot;/&gt;&lt;/object&gt;&lt;object type=&quot;3&quot; unique_id=&quot;10022&quot;&gt;&lt;property id=&quot;20148&quot; value=&quot;5&quot;/&gt;&lt;property id=&quot;20300&quot; value=&quot;Slide 19&quot;/&gt;&lt;property id=&quot;20307&quot; value=&quot;282&quot;/&gt;&lt;/object&gt;&lt;object type=&quot;3&quot; unique_id=&quot;10023&quot;&gt;&lt;property id=&quot;20148&quot; value=&quot;5&quot;/&gt;&lt;property id=&quot;20300&quot; value=&quot;Slide 32&quot;/&gt;&lt;property id=&quot;20307&quot; value=&quot;283&quot;/&gt;&lt;/object&gt;&lt;object type=&quot;3&quot; unique_id=&quot;10024&quot;&gt;&lt;property id=&quot;20148&quot; value=&quot;5&quot;/&gt;&lt;property id=&quot;20300&quot; value=&quot;Slide 33&quot;/&gt;&lt;property id=&quot;20307&quot; value=&quot;284&quot;/&gt;&lt;/object&gt;&lt;object type=&quot;3&quot; unique_id=&quot;10025&quot;&gt;&lt;property id=&quot;20148&quot; value=&quot;5&quot;/&gt;&lt;property id=&quot;20300&quot; value=&quot;Slide 34&quot;/&gt;&lt;property id=&quot;20307&quot; value=&quot;294&quot;/&gt;&lt;/object&gt;&lt;object type=&quot;3&quot; unique_id=&quot;10132&quot;&gt;&lt;property id=&quot;20148&quot; value=&quot;5&quot;/&gt;&lt;property id=&quot;20300&quot; value=&quot;Slide 6&quot;/&gt;&lt;property id=&quot;20307&quot; value=&quot;302&quot;/&gt;&lt;/object&gt;&lt;object type=&quot;3&quot; unique_id=&quot;10234&quot;&gt;&lt;property id=&quot;20148&quot; value=&quot;5&quot;/&gt;&lt;property id=&quot;20300&quot; value=&quot;Slide 7&quot;/&gt;&lt;property id=&quot;20307&quot; value=&quot;304&quot;/&gt;&lt;/object&gt;&lt;object type=&quot;3&quot; unique_id=&quot;10321&quot;&gt;&lt;property id=&quot;20148&quot; value=&quot;5&quot;/&gt;&lt;property id=&quot;20300&quot; value=&quot;Slide 10&quot;/&gt;&lt;property id=&quot;20307&quot; value=&quot;313&quot;/&gt;&lt;/object&gt;&lt;object type=&quot;3&quot; unique_id=&quot;10347&quot;&gt;&lt;property id=&quot;20148&quot; value=&quot;5&quot;/&gt;&lt;property id=&quot;20300&quot; value=&quot;Slide 4&quot;/&gt;&lt;property id=&quot;20307&quot; value=&quot;314&quot;/&gt;&lt;/object&gt;&lt;object type=&quot;3&quot; unique_id=&quot;10400&quot;&gt;&lt;property id=&quot;20148&quot; value=&quot;5&quot;/&gt;&lt;property id=&quot;20300&quot; value=&quot;Slide 31&quot;/&gt;&lt;property id=&quot;20307&quot; value=&quot;316&quot;/&gt;&lt;/object&gt;&lt;object type=&quot;3&quot; unique_id=&quot;10428&quot;&gt;&lt;property id=&quot;20148&quot; value=&quot;5&quot;/&gt;&lt;property id=&quot;20300&quot; value=&quot;Slide 8&quot;/&gt;&lt;property id=&quot;20307&quot; value=&quot;317&quot;/&gt;&lt;/object&gt;&lt;object type=&quot;3&quot; unique_id=&quot;10656&quot;&gt;&lt;property id=&quot;20148&quot; value=&quot;5&quot;/&gt;&lt;property id=&quot;20300&quot; value=&quot;Slide 9&quot;/&gt;&lt;property id=&quot;20307&quot; value=&quot;325&quot;/&gt;&lt;/object&gt;&lt;object type=&quot;3&quot; unique_id=&quot;10889&quot;&gt;&lt;property id=&quot;20148&quot; value=&quot;5&quot;/&gt;&lt;property id=&quot;20300&quot; value=&quot;Slide 5&quot;/&gt;&lt;property id=&quot;20307&quot; value=&quot;330&quot;/&gt;&lt;/object&gt;&lt;object type=&quot;3&quot; unique_id=&quot;11865&quot;&gt;&lt;property id=&quot;20148&quot; value=&quot;5&quot;/&gt;&lt;property id=&quot;20300&quot; value=&quot;Slide 11&quot;/&gt;&lt;property id=&quot;20307&quot; value=&quot;350&quot;/&gt;&lt;/object&gt;&lt;object type=&quot;3&quot; unique_id=&quot;11866&quot;&gt;&lt;property id=&quot;20148&quot; value=&quot;5&quot;/&gt;&lt;property id=&quot;20300&quot; value=&quot;Slide 20&quot;/&gt;&lt;property id=&quot;20307&quot; value=&quot;352&quot;/&gt;&lt;/object&gt;&lt;object type=&quot;3&quot; unique_id=&quot;11867&quot;&gt;&lt;property id=&quot;20148&quot; value=&quot;5&quot;/&gt;&lt;property id=&quot;20300&quot; value=&quot;Slide 21&quot;/&gt;&lt;property id=&quot;20307&quot; value=&quot;353&quot;/&gt;&lt;/object&gt;&lt;object type=&quot;3&quot; unique_id=&quot;11868&quot;&gt;&lt;property id=&quot;20148&quot; value=&quot;5&quot;/&gt;&lt;property id=&quot;20300&quot; value=&quot;Slide 22&quot;/&gt;&lt;property id=&quot;20307&quot; value=&quot;354&quot;/&gt;&lt;/object&gt;&lt;object type=&quot;3&quot; unique_id=&quot;11869&quot;&gt;&lt;property id=&quot;20148&quot; value=&quot;5&quot;/&gt;&lt;property id=&quot;20300&quot; value=&quot;Slide 23&quot;/&gt;&lt;property id=&quot;20307&quot; value=&quot;355&quot;/&gt;&lt;/object&gt;&lt;object type=&quot;3&quot; unique_id=&quot;11870&quot;&gt;&lt;property id=&quot;20148&quot; value=&quot;5&quot;/&gt;&lt;property id=&quot;20300&quot; value=&quot;Slide 24&quot;/&gt;&lt;property id=&quot;20307&quot; value=&quot;356&quot;/&gt;&lt;/object&gt;&lt;object type=&quot;3&quot; unique_id=&quot;11871&quot;&gt;&lt;property id=&quot;20148&quot; value=&quot;5&quot;/&gt;&lt;property id=&quot;20300&quot; value=&quot;Slide 25&quot;/&gt;&lt;property id=&quot;20307&quot; value=&quot;357&quot;/&gt;&lt;/object&gt;&lt;object type=&quot;3&quot; unique_id=&quot;11872&quot;&gt;&lt;property id=&quot;20148&quot; value=&quot;5&quot;/&gt;&lt;property id=&quot;20300&quot; value=&quot;Slide 26&quot;/&gt;&lt;property id=&quot;20307&quot; value=&quot;358&quot;/&gt;&lt;/object&gt;&lt;object type=&quot;3&quot; unique_id=&quot;11873&quot;&gt;&lt;property id=&quot;20148&quot; value=&quot;5&quot;/&gt;&lt;property id=&quot;20300&quot; value=&quot;Slide 27&quot;/&gt;&lt;property id=&quot;20307&quot; value=&quot;359&quot;/&gt;&lt;/object&gt;&lt;object type=&quot;3&quot; unique_id=&quot;11874&quot;&gt;&lt;property id=&quot;20148&quot; value=&quot;5&quot;/&gt;&lt;property id=&quot;20300&quot; value=&quot;Slide 28&quot;/&gt;&lt;property id=&quot;20307&quot; value=&quot;360&quot;/&gt;&lt;/object&gt;&lt;object type=&quot;3&quot; unique_id=&quot;11875&quot;&gt;&lt;property id=&quot;20148&quot; value=&quot;5&quot;/&gt;&lt;property id=&quot;20300&quot; value=&quot;Slide 29&quot;/&gt;&lt;property id=&quot;20307&quot; value=&quot;3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5356</TotalTime>
  <Words>668</Words>
  <Application>Microsoft Office PowerPoint</Application>
  <PresentationFormat>On-screen Show (4:3)</PresentationFormat>
  <Paragraphs>110</Paragraphs>
  <Slides>32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.VnVogueH</vt:lpstr>
      <vt:lpstr>Times New Roman</vt:lpstr>
      <vt:lpstr>Engravers MT</vt:lpstr>
      <vt:lpstr>Arial Black</vt:lpstr>
      <vt:lpstr>Algerian</vt:lpstr>
      <vt:lpstr>Arial Narrow</vt:lpstr>
      <vt:lpstr>Office Theme</vt:lpstr>
      <vt:lpstr>Default Design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439</cp:revision>
  <dcterms:created xsi:type="dcterms:W3CDTF">2015-10-05T04:12:21Z</dcterms:created>
  <dcterms:modified xsi:type="dcterms:W3CDTF">2017-12-19T07:33:52Z</dcterms:modified>
</cp:coreProperties>
</file>